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62" autoAdjust="0"/>
    <p:restoredTop sz="98208" autoAdjust="0"/>
  </p:normalViewPr>
  <p:slideViewPr>
    <p:cSldViewPr>
      <p:cViewPr>
        <p:scale>
          <a:sx n="100" d="100"/>
          <a:sy n="100" d="100"/>
        </p:scale>
        <p:origin x="-1230" y="255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92FC521-E009-4DCA-9177-02675224DA8D}" type="datetimeFigureOut">
              <a:rPr lang="ru-RU" smtClean="0"/>
              <a:pPr/>
              <a:t>23.02.2018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1B5B44-4A2E-48DC-BA32-C9CD45403F5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5000" r="-1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92FC521-E009-4DCA-9177-02675224DA8D}" type="datetimeFigureOut">
              <a:rPr lang="ru-RU" smtClean="0"/>
              <a:pPr/>
              <a:t>23.02.2018</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61B5B44-4A2E-48DC-BA32-C9CD45403F5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Настя\Desktop\fony_20.jpg"/>
          <p:cNvPicPr>
            <a:picLocks noChangeAspect="1" noChangeArrowheads="1"/>
          </p:cNvPicPr>
          <p:nvPr/>
        </p:nvPicPr>
        <p:blipFill>
          <a:blip r:embed="rId2"/>
          <a:srcRect/>
          <a:stretch>
            <a:fillRect/>
          </a:stretch>
        </p:blipFill>
        <p:spPr bwMode="auto">
          <a:xfrm>
            <a:off x="0" y="0"/>
            <a:ext cx="6858000" cy="9144000"/>
          </a:xfrm>
          <a:prstGeom prst="rect">
            <a:avLst/>
          </a:prstGeom>
          <a:noFill/>
        </p:spPr>
      </p:pic>
      <p:sp>
        <p:nvSpPr>
          <p:cNvPr id="2" name="Заголовок 1"/>
          <p:cNvSpPr>
            <a:spLocks noGrp="1"/>
          </p:cNvSpPr>
          <p:nvPr>
            <p:ph type="ctrTitle"/>
          </p:nvPr>
        </p:nvSpPr>
        <p:spPr>
          <a:xfrm>
            <a:off x="857232" y="142845"/>
            <a:ext cx="5829300" cy="1143007"/>
          </a:xfrm>
        </p:spPr>
        <p:txBody>
          <a:bodyPr>
            <a:normAutofit/>
          </a:bodyPr>
          <a:lstStyle/>
          <a:p>
            <a:r>
              <a:rPr lang="ru-RU" sz="4800" dirty="0" smtClean="0">
                <a:latin typeface="Segoe Print" pitchFamily="2" charset="0"/>
              </a:rPr>
              <a:t>Магия слова</a:t>
            </a:r>
            <a:endParaRPr lang="ru-RU" sz="4800" dirty="0">
              <a:latin typeface="Segoe Print" pitchFamily="2" charset="0"/>
            </a:endParaRPr>
          </a:p>
        </p:txBody>
      </p:sp>
      <p:sp>
        <p:nvSpPr>
          <p:cNvPr id="3" name="Подзаголовок 2"/>
          <p:cNvSpPr>
            <a:spLocks noGrp="1"/>
          </p:cNvSpPr>
          <p:nvPr>
            <p:ph type="subTitle" idx="1"/>
          </p:nvPr>
        </p:nvSpPr>
        <p:spPr>
          <a:xfrm>
            <a:off x="1821645" y="1000100"/>
            <a:ext cx="4800600" cy="2643207"/>
          </a:xfrm>
        </p:spPr>
        <p:txBody>
          <a:bodyPr>
            <a:normAutofit/>
          </a:bodyPr>
          <a:lstStyle/>
          <a:p>
            <a:r>
              <a:rPr lang="ru-RU" sz="1400" dirty="0" smtClean="0">
                <a:solidFill>
                  <a:schemeClr val="tx1"/>
                </a:solidFill>
                <a:latin typeface="Times New Roman" pitchFamily="18" charset="0"/>
                <a:cs typeface="Times New Roman" pitchFamily="18" charset="0"/>
              </a:rPr>
              <a:t>В феврале прошла неделя русского языка и литературы. Учителя русского языка и литературы провели открытые уроки, внеклассные мероприятия по русскому языку и литературе для 5-11 классов. Неделя русского языка и литературы прошла организованно, в атмосфере творчества, что способствовало развитию у учеников интереса к указанным предметам, их творческих способностей.</a:t>
            </a:r>
            <a:endParaRPr lang="ru-RU" sz="1400" dirty="0">
              <a:solidFill>
                <a:schemeClr val="tx1"/>
              </a:solidFill>
              <a:latin typeface="Times New Roman" pitchFamily="18" charset="0"/>
              <a:cs typeface="Times New Roman" pitchFamily="18" charset="0"/>
            </a:endParaRPr>
          </a:p>
        </p:txBody>
      </p:sp>
      <p:sp>
        <p:nvSpPr>
          <p:cNvPr id="6" name="TextBox 5"/>
          <p:cNvSpPr txBox="1"/>
          <p:nvPr/>
        </p:nvSpPr>
        <p:spPr>
          <a:xfrm>
            <a:off x="1285860" y="5643570"/>
            <a:ext cx="2714644" cy="3508653"/>
          </a:xfrm>
          <a:prstGeom prst="rect">
            <a:avLst/>
          </a:prstGeom>
          <a:noFill/>
        </p:spPr>
        <p:txBody>
          <a:bodyPr wrap="square" rtlCol="0">
            <a:spAutoFit/>
          </a:bodyPr>
          <a:lstStyle/>
          <a:p>
            <a:r>
              <a:rPr lang="ru-RU" sz="1200" dirty="0" smtClean="0">
                <a:latin typeface="Times New Roman" pitchFamily="18" charset="0"/>
                <a:cs typeface="Times New Roman" pitchFamily="18" charset="0"/>
              </a:rPr>
              <a:t>16 февраля учителем русского языка и литературы Алимовой К. Х. был проведён литературный конкурс, в котором участвовали учащиеся 8-9 классов. Конкурс состоял из двух этапов. Вначале учащиеся рассказывали свои любимые стихотворения. Далее каждый класс показывал инсценировку из произведений Д. Фонвизина «Недоросль», Н. Карамзина «Бедная Лиза», А. Пушкина «Евгений Онегин». Классы хорошо подготовили реквизит, костюмы. Мне очень </a:t>
            </a:r>
            <a:r>
              <a:rPr lang="ru-RU" sz="1200" dirty="0" smtClean="0">
                <a:latin typeface="Times New Roman" pitchFamily="18" charset="0"/>
                <a:cs typeface="Times New Roman" pitchFamily="18" charset="0"/>
              </a:rPr>
              <a:t>понравилось.</a:t>
            </a:r>
          </a:p>
          <a:p>
            <a:r>
              <a:rPr lang="ru-RU" sz="1200" b="1" dirty="0" err="1" smtClean="0">
                <a:latin typeface="Times New Roman" pitchFamily="18" charset="0"/>
                <a:cs typeface="Times New Roman" pitchFamily="18" charset="0"/>
              </a:rPr>
              <a:t>Анданкулова</a:t>
            </a:r>
            <a:r>
              <a:rPr lang="ru-RU" sz="1200" b="1" dirty="0" smtClean="0">
                <a:latin typeface="Times New Roman" pitchFamily="18" charset="0"/>
                <a:cs typeface="Times New Roman" pitchFamily="18" charset="0"/>
              </a:rPr>
              <a:t> </a:t>
            </a:r>
            <a:r>
              <a:rPr lang="ru-RU" sz="1200" b="1" dirty="0" err="1" smtClean="0">
                <a:latin typeface="Times New Roman" pitchFamily="18" charset="0"/>
                <a:cs typeface="Times New Roman" pitchFamily="18" charset="0"/>
              </a:rPr>
              <a:t>Индира</a:t>
            </a:r>
            <a:r>
              <a:rPr lang="ru-RU" sz="1200" b="1" dirty="0" smtClean="0">
                <a:latin typeface="Times New Roman" pitchFamily="18" charset="0"/>
                <a:cs typeface="Times New Roman" pitchFamily="18" charset="0"/>
              </a:rPr>
              <a:t>, ученица 9 «Б»</a:t>
            </a:r>
          </a:p>
          <a:p>
            <a:pPr algn="r"/>
            <a:endParaRPr lang="ru-RU" dirty="0"/>
          </a:p>
        </p:txBody>
      </p:sp>
      <p:pic>
        <p:nvPicPr>
          <p:cNvPr id="1027" name="Picture 3" descr="C:\Users\16 школа\Desktop\декада рус яз внекл\Высоцкий В\CAM01084.jpg"/>
          <p:cNvPicPr>
            <a:picLocks noChangeAspect="1" noChangeArrowheads="1"/>
          </p:cNvPicPr>
          <p:nvPr/>
        </p:nvPicPr>
        <p:blipFill>
          <a:blip r:embed="rId3" cstate="print"/>
          <a:srcRect/>
          <a:stretch>
            <a:fillRect/>
          </a:stretch>
        </p:blipFill>
        <p:spPr bwMode="auto">
          <a:xfrm>
            <a:off x="3929066" y="2643174"/>
            <a:ext cx="2762269" cy="2071702"/>
          </a:xfrm>
          <a:prstGeom prst="rect">
            <a:avLst/>
          </a:prstGeom>
          <a:noFill/>
        </p:spPr>
      </p:pic>
      <p:pic>
        <p:nvPicPr>
          <p:cNvPr id="4" name="Picture 2" descr="C:\Users\16 школа\Desktop\декада рус яз внекл\IMG_6346.JPG"/>
          <p:cNvPicPr>
            <a:picLocks noChangeAspect="1" noChangeArrowheads="1"/>
          </p:cNvPicPr>
          <p:nvPr/>
        </p:nvPicPr>
        <p:blipFill>
          <a:blip r:embed="rId4" cstate="print"/>
          <a:srcRect/>
          <a:stretch>
            <a:fillRect/>
          </a:stretch>
        </p:blipFill>
        <p:spPr bwMode="auto">
          <a:xfrm>
            <a:off x="1142855" y="3428992"/>
            <a:ext cx="2857649" cy="2143140"/>
          </a:xfrm>
          <a:prstGeom prst="rect">
            <a:avLst/>
          </a:prstGeom>
          <a:noFill/>
        </p:spPr>
      </p:pic>
      <p:sp>
        <p:nvSpPr>
          <p:cNvPr id="8" name="TextBox 7"/>
          <p:cNvSpPr txBox="1"/>
          <p:nvPr/>
        </p:nvSpPr>
        <p:spPr>
          <a:xfrm>
            <a:off x="3929066" y="4714876"/>
            <a:ext cx="2928934" cy="4893647"/>
          </a:xfrm>
          <a:prstGeom prst="rect">
            <a:avLst/>
          </a:prstGeom>
          <a:noFill/>
        </p:spPr>
        <p:txBody>
          <a:bodyPr wrap="square" rtlCol="0">
            <a:spAutoFit/>
          </a:bodyPr>
          <a:lstStyle/>
          <a:p>
            <a:r>
              <a:rPr lang="ru-RU" sz="1200" dirty="0" smtClean="0">
                <a:latin typeface="Times New Roman" pitchFamily="18" charset="0"/>
                <a:cs typeface="Times New Roman" pitchFamily="18" charset="0"/>
              </a:rPr>
              <a:t>16 </a:t>
            </a:r>
            <a:r>
              <a:rPr lang="ru-RU" sz="1200" dirty="0" smtClean="0">
                <a:latin typeface="Times New Roman" pitchFamily="18" charset="0"/>
                <a:cs typeface="Times New Roman" pitchFamily="18" charset="0"/>
              </a:rPr>
              <a:t>февраля в нашей школе прошла литературная гостиная, посвященная памяти Высоцкого. В мероприятии, подготовленном учителем русского языка и литературы Хомяковой </a:t>
            </a:r>
            <a:r>
              <a:rPr lang="ru-RU" sz="1200" dirty="0" smtClean="0">
                <a:latin typeface="Times New Roman" pitchFamily="18" charset="0"/>
                <a:cs typeface="Times New Roman" pitchFamily="18" charset="0"/>
              </a:rPr>
              <a:t>Т. В. и </a:t>
            </a:r>
            <a:r>
              <a:rPr lang="ru-RU" sz="1200" dirty="0" smtClean="0">
                <a:latin typeface="Times New Roman" pitchFamily="18" charset="0"/>
                <a:cs typeface="Times New Roman" pitchFamily="18" charset="0"/>
              </a:rPr>
              <a:t>библиотекарем </a:t>
            </a:r>
            <a:r>
              <a:rPr lang="ru-RU" sz="1200" dirty="0" err="1" smtClean="0">
                <a:latin typeface="Times New Roman" pitchFamily="18" charset="0"/>
                <a:cs typeface="Times New Roman" pitchFamily="18" charset="0"/>
              </a:rPr>
              <a:t>Катайцевой</a:t>
            </a:r>
            <a:r>
              <a:rPr lang="ru-RU"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Т.  В., </a:t>
            </a:r>
            <a:r>
              <a:rPr lang="ru-RU" sz="1200" dirty="0" smtClean="0">
                <a:latin typeface="Times New Roman" pitchFamily="18" charset="0"/>
                <a:cs typeface="Times New Roman" pitchFamily="18" charset="0"/>
              </a:rPr>
              <a:t>участвовали  </a:t>
            </a:r>
            <a:r>
              <a:rPr lang="ru-RU" sz="1200" dirty="0" smtClean="0">
                <a:latin typeface="Times New Roman" pitchFamily="18" charset="0"/>
                <a:cs typeface="Times New Roman" pitchFamily="18" charset="0"/>
              </a:rPr>
              <a:t>ученики </a:t>
            </a:r>
            <a:r>
              <a:rPr lang="ru-RU" sz="1200" dirty="0" smtClean="0">
                <a:latin typeface="Times New Roman" pitchFamily="18" charset="0"/>
                <a:cs typeface="Times New Roman" pitchFamily="18" charset="0"/>
              </a:rPr>
              <a:t>10-11 классов. </a:t>
            </a:r>
          </a:p>
          <a:p>
            <a:r>
              <a:rPr lang="ru-RU" sz="1200" dirty="0" smtClean="0">
                <a:latin typeface="Times New Roman" pitchFamily="18" charset="0"/>
                <a:cs typeface="Times New Roman" pitchFamily="18" charset="0"/>
              </a:rPr>
              <a:t>Главной целью этой встречи было познакомиться с жизнью и творчеством Высоцкого, узнать больше об этом талантливом поэте, актере. Было </a:t>
            </a:r>
            <a:r>
              <a:rPr lang="ru-RU" sz="1200" dirty="0" smtClean="0">
                <a:latin typeface="Times New Roman" pitchFamily="18" charset="0"/>
                <a:cs typeface="Times New Roman" pitchFamily="18" charset="0"/>
              </a:rPr>
              <a:t>прочитаны  стихотворения, написанные </a:t>
            </a:r>
            <a:r>
              <a:rPr lang="ru-RU" sz="1200" dirty="0" smtClean="0">
                <a:latin typeface="Times New Roman" pitchFamily="18" charset="0"/>
                <a:cs typeface="Times New Roman" pitchFamily="18" charset="0"/>
              </a:rPr>
              <a:t>Высоцким,     прослушано много </a:t>
            </a:r>
            <a:r>
              <a:rPr lang="ru-RU" sz="1200" dirty="0" smtClean="0">
                <a:latin typeface="Times New Roman" pitchFamily="18" charset="0"/>
                <a:cs typeface="Times New Roman" pitchFamily="18" charset="0"/>
              </a:rPr>
              <a:t>песен в исполнении автора. </a:t>
            </a:r>
            <a:r>
              <a:rPr lang="ru-RU" sz="1200" dirty="0" smtClean="0">
                <a:latin typeface="Times New Roman" pitchFamily="18" charset="0"/>
                <a:cs typeface="Times New Roman" pitchFamily="18" charset="0"/>
              </a:rPr>
              <a:t>Были  показаны фрагменты фильмов, в которых снимался В. Высоцкий. Также мы узнали о </a:t>
            </a:r>
            <a:r>
              <a:rPr lang="ru-RU" sz="1200" dirty="0" smtClean="0">
                <a:latin typeface="Times New Roman" pitchFamily="18" charset="0"/>
                <a:cs typeface="Times New Roman" pitchFamily="18" charset="0"/>
              </a:rPr>
              <a:t>Марине </a:t>
            </a:r>
            <a:r>
              <a:rPr lang="ru-RU" sz="1200" dirty="0" err="1" smtClean="0">
                <a:latin typeface="Times New Roman" pitchFamily="18" charset="0"/>
                <a:cs typeface="Times New Roman" pitchFamily="18" charset="0"/>
              </a:rPr>
              <a:t>Влади</a:t>
            </a:r>
            <a:r>
              <a:rPr lang="ru-RU" sz="1200" dirty="0" smtClean="0">
                <a:latin typeface="Times New Roman" pitchFamily="18" charset="0"/>
                <a:cs typeface="Times New Roman" pitchFamily="18" charset="0"/>
              </a:rPr>
              <a:t>, жене Высоцкого, об их первой встрече, о книге, которую она написала в память о любимом.   Кульминационным моментом мероприятия стало исполнение песни „О друге“ учителем физики Сергеем Петровичем.</a:t>
            </a:r>
          </a:p>
          <a:p>
            <a:r>
              <a:rPr lang="ru-RU" sz="1200" b="1" dirty="0" smtClean="0">
                <a:latin typeface="Times New Roman" pitchFamily="18" charset="0"/>
                <a:cs typeface="Times New Roman" pitchFamily="18" charset="0"/>
              </a:rPr>
              <a:t>Шаяхметова </a:t>
            </a:r>
            <a:r>
              <a:rPr lang="ru-RU" sz="1200" b="1" dirty="0" err="1" smtClean="0">
                <a:latin typeface="Times New Roman" pitchFamily="18" charset="0"/>
                <a:cs typeface="Times New Roman" pitchFamily="18" charset="0"/>
              </a:rPr>
              <a:t>Гульсирья</a:t>
            </a:r>
            <a:r>
              <a:rPr lang="ru-RU" sz="1200" b="1" dirty="0" smtClean="0">
                <a:latin typeface="Times New Roman" pitchFamily="18" charset="0"/>
                <a:cs typeface="Times New Roman" pitchFamily="18" charset="0"/>
              </a:rPr>
              <a:t>, ученица 11 «Б</a:t>
            </a:r>
            <a:r>
              <a:rPr lang="ru-RU" sz="1200" b="1" dirty="0" smtClean="0">
                <a:latin typeface="Times New Roman" pitchFamily="18" charset="0"/>
                <a:cs typeface="Times New Roman" pitchFamily="18" charset="0"/>
              </a:rPr>
              <a:t>»  </a:t>
            </a:r>
            <a:r>
              <a:rPr lang="ru-RU" sz="1200" b="1" dirty="0" smtClean="0">
                <a:latin typeface="Times New Roman" pitchFamily="18" charset="0"/>
                <a:cs typeface="Times New Roman" pitchFamily="18" charset="0"/>
              </a:rPr>
              <a:t>класса</a:t>
            </a:r>
          </a:p>
          <a:p>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4"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Настя\Desktop\42000_original.jpg"/>
          <p:cNvPicPr>
            <a:picLocks noChangeAspect="1" noChangeArrowheads="1"/>
          </p:cNvPicPr>
          <p:nvPr/>
        </p:nvPicPr>
        <p:blipFill>
          <a:blip r:embed="rId2"/>
          <a:srcRect/>
          <a:stretch>
            <a:fillRect/>
          </a:stretch>
        </p:blipFill>
        <p:spPr bwMode="auto">
          <a:xfrm>
            <a:off x="0" y="0"/>
            <a:ext cx="6888244" cy="9144000"/>
          </a:xfrm>
          <a:prstGeom prst="rect">
            <a:avLst/>
          </a:prstGeom>
          <a:noFill/>
        </p:spPr>
      </p:pic>
      <p:sp>
        <p:nvSpPr>
          <p:cNvPr id="2" name="Заголовок 1"/>
          <p:cNvSpPr>
            <a:spLocks noGrp="1"/>
          </p:cNvSpPr>
          <p:nvPr>
            <p:ph type="title"/>
          </p:nvPr>
        </p:nvSpPr>
        <p:spPr>
          <a:xfrm>
            <a:off x="3428999" y="2285984"/>
            <a:ext cx="3086101" cy="2857520"/>
          </a:xfrm>
        </p:spPr>
        <p:txBody>
          <a:bodyPr>
            <a:noAutofit/>
          </a:bodyPr>
          <a:lstStyle/>
          <a:p>
            <a:pPr algn="r"/>
            <a:r>
              <a:rPr lang="ru-RU" sz="1200" dirty="0" smtClean="0">
                <a:latin typeface="Times New Roman" pitchFamily="18" charset="0"/>
                <a:cs typeface="Times New Roman" pitchFamily="18" charset="0"/>
              </a:rPr>
              <a:t>Ровно 80 лет назад родился великий советский поэт ,актер, автор и исполнитель песен Владимир Семенович Высоцкий. В честь этого  события у нас состоялась литературная гостиная. Были упомянуты многие его произведения. Своей  </a:t>
            </a:r>
            <a:r>
              <a:rPr lang="ru-RU" sz="1200" dirty="0" err="1" smtClean="0">
                <a:latin typeface="Times New Roman" pitchFamily="18" charset="0"/>
                <a:cs typeface="Times New Roman" pitchFamily="18" charset="0"/>
              </a:rPr>
              <a:t>атмосферностью</a:t>
            </a:r>
            <a:r>
              <a:rPr lang="ru-RU" sz="1200" dirty="0" smtClean="0">
                <a:latin typeface="Times New Roman" pitchFamily="18" charset="0"/>
                <a:cs typeface="Times New Roman" pitchFamily="18" charset="0"/>
              </a:rPr>
              <a:t>  запомнилось стихотворение„Я был душой дурного общества“, прочитанное Семеновым Евгением. Мы прослушали несколько песен в гениальном исполнении автора Владимира Семеновича Высоцкого. Высоцкий мастерски описывал события войны, будто сам принимал в ней участие. Своей чувственностью поразила Шаяхметова </a:t>
            </a:r>
            <a:r>
              <a:rPr lang="ru-RU" sz="1200" dirty="0" err="1" smtClean="0">
                <a:latin typeface="Times New Roman" pitchFamily="18" charset="0"/>
                <a:cs typeface="Times New Roman" pitchFamily="18" charset="0"/>
              </a:rPr>
              <a:t>Альфия</a:t>
            </a:r>
            <a:r>
              <a:rPr lang="ru-RU" sz="1200" dirty="0" smtClean="0">
                <a:latin typeface="Times New Roman" pitchFamily="18" charset="0"/>
                <a:cs typeface="Times New Roman" pitchFamily="18" charset="0"/>
              </a:rPr>
              <a:t>, исполнив  прекрасное произведение   “Братские могилы“. Поэт отличался своей многогранностью, мог писать на различные темы, в том числе и о дружбе. 11“Б“ и 10 «Б» классы вместе с Сазоновым Сергеем Петровичем дружно исполнили „Песню о друге“. Очень эмоционально инсценировали „Диалог у телевизора“ наши актеры Качанова Анна и Котельников Илья. Улыбку у зрителей вызвало сатирическое стихотворение „Лукоморье“.    Подобные мероприятия очень важны для нас, ведь Высоцкий затрагивал темы актуальные по сей день. Он способен дать совет, научить, поднять настроение и заставить задуматься! </a:t>
            </a:r>
            <a:br>
              <a:rPr lang="ru-RU" sz="1200" dirty="0" smtClean="0">
                <a:latin typeface="Times New Roman" pitchFamily="18" charset="0"/>
                <a:cs typeface="Times New Roman" pitchFamily="18" charset="0"/>
              </a:rPr>
            </a:br>
            <a:r>
              <a:rPr lang="ru-RU" sz="1200" b="1" dirty="0" smtClean="0">
                <a:latin typeface="Times New Roman" pitchFamily="18" charset="0"/>
                <a:cs typeface="Times New Roman" pitchFamily="18" charset="0"/>
              </a:rPr>
              <a:t>Беккер Ольга, ученица 11 «Б»</a:t>
            </a:r>
            <a:endParaRPr lang="ru-RU" sz="1200" b="1" dirty="0">
              <a:latin typeface="Times New Roman" pitchFamily="18" charset="0"/>
              <a:cs typeface="Times New Roman" pitchFamily="18" charset="0"/>
            </a:endParaRPr>
          </a:p>
        </p:txBody>
      </p:sp>
      <p:pic>
        <p:nvPicPr>
          <p:cNvPr id="2052" name="Picture 4" descr="C:\Users\16 школа\Desktop\декада рус яз внекл\Высоцкий В\CAM01070.jpg"/>
          <p:cNvPicPr>
            <a:picLocks noChangeAspect="1" noChangeArrowheads="1"/>
          </p:cNvPicPr>
          <p:nvPr/>
        </p:nvPicPr>
        <p:blipFill>
          <a:blip r:embed="rId3" cstate="print"/>
          <a:srcRect/>
          <a:stretch>
            <a:fillRect/>
          </a:stretch>
        </p:blipFill>
        <p:spPr bwMode="auto">
          <a:xfrm>
            <a:off x="214290" y="357158"/>
            <a:ext cx="3257048" cy="2442786"/>
          </a:xfrm>
          <a:prstGeom prst="rect">
            <a:avLst/>
          </a:prstGeom>
          <a:noFill/>
        </p:spPr>
      </p:pic>
      <p:pic>
        <p:nvPicPr>
          <p:cNvPr id="2054" name="Picture 6" descr="C:\Users\16 школа\Desktop\декада рус яз внекл\Высоцкий В\P1012577.JPG"/>
          <p:cNvPicPr>
            <a:picLocks noChangeAspect="1" noChangeArrowheads="1"/>
          </p:cNvPicPr>
          <p:nvPr/>
        </p:nvPicPr>
        <p:blipFill>
          <a:blip r:embed="rId4" cstate="print"/>
          <a:srcRect/>
          <a:stretch>
            <a:fillRect/>
          </a:stretch>
        </p:blipFill>
        <p:spPr bwMode="auto">
          <a:xfrm>
            <a:off x="214290" y="6143636"/>
            <a:ext cx="3797058" cy="2847552"/>
          </a:xfrm>
          <a:prstGeom prst="rect">
            <a:avLst/>
          </a:prstGeom>
          <a:noFill/>
        </p:spPr>
      </p:pic>
      <p:pic>
        <p:nvPicPr>
          <p:cNvPr id="2055" name="Picture 7" descr="C:\Users\16 школа\Desktop\декада рус яз внекл\Высоцкий В\фото Высоцкий\20180216_090542.jpg"/>
          <p:cNvPicPr>
            <a:picLocks noChangeAspect="1" noChangeArrowheads="1"/>
          </p:cNvPicPr>
          <p:nvPr/>
        </p:nvPicPr>
        <p:blipFill>
          <a:blip r:embed="rId5" cstate="print"/>
          <a:srcRect l="1983" t="8730" r="24198"/>
          <a:stretch>
            <a:fillRect/>
          </a:stretch>
        </p:blipFill>
        <p:spPr bwMode="auto">
          <a:xfrm>
            <a:off x="0" y="4643438"/>
            <a:ext cx="3274146" cy="2428892"/>
          </a:xfrm>
          <a:prstGeom prst="rect">
            <a:avLst/>
          </a:prstGeom>
          <a:noFill/>
        </p:spPr>
      </p:pic>
      <p:pic>
        <p:nvPicPr>
          <p:cNvPr id="2053" name="Picture 5" descr="C:\Users\16 школа\Desktop\декада рус яз внекл\Высоцкий В\P1012584.JPG"/>
          <p:cNvPicPr>
            <a:picLocks noChangeAspect="1" noChangeArrowheads="1"/>
          </p:cNvPicPr>
          <p:nvPr/>
        </p:nvPicPr>
        <p:blipFill>
          <a:blip r:embed="rId6" cstate="print"/>
          <a:srcRect/>
          <a:stretch>
            <a:fillRect/>
          </a:stretch>
        </p:blipFill>
        <p:spPr bwMode="auto">
          <a:xfrm rot="4968782">
            <a:off x="-183375" y="2748104"/>
            <a:ext cx="2802853" cy="21019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1" name="Picture 9" descr="C:\Users\16 школа\Desktop\декада рус яз внекл\Даль В\P1012571.JPG"/>
          <p:cNvPicPr>
            <a:picLocks noChangeAspect="1" noChangeArrowheads="1"/>
          </p:cNvPicPr>
          <p:nvPr/>
        </p:nvPicPr>
        <p:blipFill>
          <a:blip r:embed="rId2" cstate="print"/>
          <a:srcRect t="18259"/>
          <a:stretch>
            <a:fillRect/>
          </a:stretch>
        </p:blipFill>
        <p:spPr bwMode="auto">
          <a:xfrm>
            <a:off x="1142984" y="7500958"/>
            <a:ext cx="2447232" cy="1500166"/>
          </a:xfrm>
          <a:prstGeom prst="rect">
            <a:avLst/>
          </a:prstGeom>
          <a:noFill/>
        </p:spPr>
      </p:pic>
      <p:sp>
        <p:nvSpPr>
          <p:cNvPr id="2" name="Заголовок 1"/>
          <p:cNvSpPr>
            <a:spLocks noGrp="1"/>
          </p:cNvSpPr>
          <p:nvPr>
            <p:ph type="title" idx="4294967295"/>
          </p:nvPr>
        </p:nvSpPr>
        <p:spPr>
          <a:xfrm>
            <a:off x="0" y="3500430"/>
            <a:ext cx="6715149" cy="3929090"/>
          </a:xfrm>
        </p:spPr>
        <p:txBody>
          <a:bodyPr>
            <a:noAutofit/>
          </a:bodyPr>
          <a:lstStyle/>
          <a:p>
            <a:pPr algn="r"/>
            <a:r>
              <a:rPr lang="ru-RU" sz="1200" dirty="0" smtClean="0">
                <a:latin typeface="Times New Roman" pitchFamily="18" charset="0"/>
                <a:cs typeface="Times New Roman" pitchFamily="18" charset="0"/>
              </a:rPr>
              <a:t>Мне понравились все выступления участников литературного конкурса. Конечно, мне бы хотелось выделить выступление нашего класса, 9 «В». Меня поразила игра Черепановой Алевтины, которая играла госпожу </a:t>
            </a:r>
            <a:r>
              <a:rPr lang="ru-RU" sz="1200" dirty="0" err="1" smtClean="0">
                <a:latin typeface="Times New Roman" pitchFamily="18" charset="0"/>
                <a:cs typeface="Times New Roman" pitchFamily="18" charset="0"/>
              </a:rPr>
              <a:t>Простакову</a:t>
            </a:r>
            <a:r>
              <a:rPr lang="ru-RU" sz="1200" dirty="0" smtClean="0">
                <a:latin typeface="Times New Roman" pitchFamily="18" charset="0"/>
                <a:cs typeface="Times New Roman" pitchFamily="18" charset="0"/>
              </a:rPr>
              <a:t>, играла очень уверенно, </a:t>
            </a:r>
            <a:r>
              <a:rPr lang="ru-RU" sz="1200" dirty="0" err="1" smtClean="0">
                <a:latin typeface="Times New Roman" pitchFamily="18" charset="0"/>
                <a:cs typeface="Times New Roman" pitchFamily="18" charset="0"/>
              </a:rPr>
              <a:t>выразительно,с</a:t>
            </a:r>
            <a:r>
              <a:rPr lang="ru-RU" sz="1200" dirty="0" smtClean="0">
                <a:latin typeface="Times New Roman" pitchFamily="18" charset="0"/>
                <a:cs typeface="Times New Roman" pitchFamily="18" charset="0"/>
              </a:rPr>
              <a:t> эмоциями. Все мои одноклассники сумели на сцене воссоздать атмосферу  далекого 18 века.</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Все участники конкурса прекрасно сыграли свои роли и красиво прочитали стихи. Хотелось бы, чтобы таких мероприятий было побольше. Спасибо </a:t>
            </a:r>
            <a:r>
              <a:rPr lang="ru-RU" sz="1200" dirty="0" err="1" smtClean="0">
                <a:latin typeface="Times New Roman" pitchFamily="18" charset="0"/>
                <a:cs typeface="Times New Roman" pitchFamily="18" charset="0"/>
              </a:rPr>
              <a:t>Куляш</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Хамззеевне</a:t>
            </a:r>
            <a:r>
              <a:rPr lang="ru-RU" sz="1200" dirty="0" smtClean="0">
                <a:latin typeface="Times New Roman" pitchFamily="18" charset="0"/>
                <a:cs typeface="Times New Roman" pitchFamily="18" charset="0"/>
              </a:rPr>
              <a:t> за такое красочное мероприятие.</a:t>
            </a:r>
            <a:br>
              <a:rPr lang="ru-RU" sz="1200" dirty="0" smtClean="0">
                <a:latin typeface="Times New Roman" pitchFamily="18" charset="0"/>
                <a:cs typeface="Times New Roman" pitchFamily="18" charset="0"/>
              </a:rPr>
            </a:br>
            <a:r>
              <a:rPr lang="ru-RU" sz="1200" dirty="0" err="1" smtClean="0">
                <a:latin typeface="Times New Roman" pitchFamily="18" charset="0"/>
                <a:cs typeface="Times New Roman" pitchFamily="18" charset="0"/>
              </a:rPr>
              <a:t>Куртоева</a:t>
            </a:r>
            <a:r>
              <a:rPr lang="ru-RU" sz="1200" dirty="0" smtClean="0">
                <a:latin typeface="Times New Roman" pitchFamily="18" charset="0"/>
                <a:cs typeface="Times New Roman" pitchFamily="18" charset="0"/>
              </a:rPr>
              <a:t> Лейла, ученица  9 «В» </a:t>
            </a:r>
            <a:r>
              <a:rPr lang="ru-RU" sz="1200" dirty="0" smtClean="0">
                <a:latin typeface="Times New Roman" pitchFamily="18" charset="0"/>
                <a:cs typeface="Times New Roman" pitchFamily="18" charset="0"/>
              </a:rPr>
              <a:t>класса</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13 февраля в 8 «Б» проходил открытый урок по русскому языку. Было очень интересно и занимательно. Правда, возникли некоторые трудности с толковым словарем В. И. Даля, так как до этого момента работали мы с ним редко.  Понравилось задание с пословицами. Собирать их на время интересно.  Самым интересным конкурсом оказался  конкурс сказок. Ребятам понравилось готовиться, подбирать костюмы и выступать. Очень интересно примерять на себе образ героя сказки.  Урок нам понравился</a:t>
            </a:r>
            <a:r>
              <a:rPr lang="de-DE" sz="1200" dirty="0" smtClean="0">
                <a:latin typeface="Times New Roman" pitchFamily="18" charset="0"/>
                <a:cs typeface="Times New Roman" pitchFamily="18" charset="0"/>
              </a:rPr>
              <a:t>.</a:t>
            </a: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err="1" smtClean="0">
                <a:latin typeface="Times New Roman" pitchFamily="18" charset="0"/>
                <a:cs typeface="Times New Roman" pitchFamily="18" charset="0"/>
              </a:rPr>
              <a:t>Кодзоева</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Карина</a:t>
            </a:r>
            <a:r>
              <a:rPr lang="ru-RU" sz="1200" dirty="0" smtClean="0">
                <a:latin typeface="Times New Roman" pitchFamily="18" charset="0"/>
                <a:cs typeface="Times New Roman" pitchFamily="18" charset="0"/>
              </a:rPr>
              <a:t>, ученица 8 «Б» класса</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r>
              <a:rPr lang="ru-RU" sz="1200" dirty="0" smtClean="0">
                <a:latin typeface="Times New Roman" pitchFamily="18" charset="0"/>
                <a:cs typeface="Times New Roman" pitchFamily="18" charset="0"/>
              </a:rPr>
              <a:t/>
            </a:r>
            <a:br>
              <a:rPr lang="ru-RU" sz="1200" dirty="0" smtClean="0">
                <a:latin typeface="Times New Roman" pitchFamily="18" charset="0"/>
                <a:cs typeface="Times New Roman" pitchFamily="18" charset="0"/>
              </a:rPr>
            </a:br>
            <a:endParaRPr lang="ru-RU" sz="12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074" name="Picture 2" descr="C:\Users\16 школа\Desktop\декада рус яз внекл\IMG_6282.JPG"/>
          <p:cNvPicPr>
            <a:picLocks noChangeAspect="1" noChangeArrowheads="1"/>
          </p:cNvPicPr>
          <p:nvPr/>
        </p:nvPicPr>
        <p:blipFill>
          <a:blip r:embed="rId3" cstate="print"/>
          <a:srcRect/>
          <a:stretch>
            <a:fillRect/>
          </a:stretch>
        </p:blipFill>
        <p:spPr bwMode="auto">
          <a:xfrm>
            <a:off x="214290" y="214282"/>
            <a:ext cx="2190864" cy="1643074"/>
          </a:xfrm>
          <a:prstGeom prst="rect">
            <a:avLst/>
          </a:prstGeom>
          <a:noFill/>
        </p:spPr>
      </p:pic>
      <p:pic>
        <p:nvPicPr>
          <p:cNvPr id="3076" name="Picture 4" descr="C:\Users\16 школа\Desktop\декада рус яз внекл\IMG_6315.JPG"/>
          <p:cNvPicPr>
            <a:picLocks noChangeAspect="1" noChangeArrowheads="1"/>
          </p:cNvPicPr>
          <p:nvPr/>
        </p:nvPicPr>
        <p:blipFill>
          <a:blip r:embed="rId4" cstate="print"/>
          <a:srcRect t="11002"/>
          <a:stretch>
            <a:fillRect/>
          </a:stretch>
        </p:blipFill>
        <p:spPr bwMode="auto">
          <a:xfrm>
            <a:off x="3429000" y="0"/>
            <a:ext cx="2597094" cy="1733451"/>
          </a:xfrm>
          <a:prstGeom prst="rect">
            <a:avLst/>
          </a:prstGeom>
          <a:noFill/>
        </p:spPr>
      </p:pic>
      <p:pic>
        <p:nvPicPr>
          <p:cNvPr id="3075" name="Picture 3" descr="C:\Users\16 школа\Desktop\декада рус яз внекл\IMG_6325.JPG"/>
          <p:cNvPicPr>
            <a:picLocks noChangeAspect="1" noChangeArrowheads="1"/>
          </p:cNvPicPr>
          <p:nvPr/>
        </p:nvPicPr>
        <p:blipFill>
          <a:blip r:embed="rId5" cstate="print"/>
          <a:srcRect/>
          <a:stretch>
            <a:fillRect/>
          </a:stretch>
        </p:blipFill>
        <p:spPr bwMode="auto">
          <a:xfrm>
            <a:off x="1214422" y="1250225"/>
            <a:ext cx="2714644" cy="2035891"/>
          </a:xfrm>
          <a:prstGeom prst="rect">
            <a:avLst/>
          </a:prstGeom>
          <a:noFill/>
        </p:spPr>
      </p:pic>
      <p:pic>
        <p:nvPicPr>
          <p:cNvPr id="3077" name="Picture 5" descr="C:\Users\16 школа\Desktop\декада рус яз внекл\IMG_6308.JPG"/>
          <p:cNvPicPr>
            <a:picLocks noChangeAspect="1" noChangeArrowheads="1"/>
          </p:cNvPicPr>
          <p:nvPr/>
        </p:nvPicPr>
        <p:blipFill>
          <a:blip r:embed="rId6" cstate="print"/>
          <a:srcRect/>
          <a:stretch>
            <a:fillRect/>
          </a:stretch>
        </p:blipFill>
        <p:spPr bwMode="auto">
          <a:xfrm>
            <a:off x="4143380" y="1607328"/>
            <a:ext cx="2524250" cy="1893102"/>
          </a:xfrm>
          <a:prstGeom prst="rect">
            <a:avLst/>
          </a:prstGeom>
          <a:noFill/>
        </p:spPr>
      </p:pic>
      <p:pic>
        <p:nvPicPr>
          <p:cNvPr id="3078" name="Picture 6" descr="C:\Users\16 школа\Desktop\декада рус яз внекл\Даль В\P1012534.JPG"/>
          <p:cNvPicPr>
            <a:picLocks noChangeAspect="1" noChangeArrowheads="1"/>
          </p:cNvPicPr>
          <p:nvPr/>
        </p:nvPicPr>
        <p:blipFill>
          <a:blip r:embed="rId7" cstate="print"/>
          <a:srcRect/>
          <a:stretch>
            <a:fillRect/>
          </a:stretch>
        </p:blipFill>
        <p:spPr bwMode="auto">
          <a:xfrm>
            <a:off x="142853" y="6429388"/>
            <a:ext cx="1928826" cy="1446497"/>
          </a:xfrm>
          <a:prstGeom prst="rect">
            <a:avLst/>
          </a:prstGeom>
          <a:noFill/>
        </p:spPr>
      </p:pic>
      <p:pic>
        <p:nvPicPr>
          <p:cNvPr id="3079" name="Picture 7" descr="C:\Users\16 школа\Desktop\декада рус яз внекл\Даль В\P1012556.JPG"/>
          <p:cNvPicPr>
            <a:picLocks noChangeAspect="1" noChangeArrowheads="1"/>
          </p:cNvPicPr>
          <p:nvPr/>
        </p:nvPicPr>
        <p:blipFill>
          <a:blip r:embed="rId8" cstate="print"/>
          <a:srcRect l="14345" t="12473"/>
          <a:stretch>
            <a:fillRect/>
          </a:stretch>
        </p:blipFill>
        <p:spPr bwMode="auto">
          <a:xfrm>
            <a:off x="4643446" y="6643702"/>
            <a:ext cx="2091091" cy="1502415"/>
          </a:xfrm>
          <a:prstGeom prst="rect">
            <a:avLst/>
          </a:prstGeom>
          <a:noFill/>
        </p:spPr>
      </p:pic>
      <p:pic>
        <p:nvPicPr>
          <p:cNvPr id="3083" name="Picture 11" descr="C:\Users\16 школа\Desktop\декада рус яз внекл\Даль В\P1012550.JPG"/>
          <p:cNvPicPr>
            <a:picLocks noChangeAspect="1" noChangeArrowheads="1"/>
          </p:cNvPicPr>
          <p:nvPr/>
        </p:nvPicPr>
        <p:blipFill>
          <a:blip r:embed="rId9" cstate="print"/>
          <a:srcRect/>
          <a:stretch>
            <a:fillRect/>
          </a:stretch>
        </p:blipFill>
        <p:spPr bwMode="auto">
          <a:xfrm>
            <a:off x="3429000" y="7751076"/>
            <a:ext cx="1857388" cy="139292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Шаблон презентации для уроков русского языка и литературы Поэтический вечер">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Шаблон презентации для уроков русского языка и литературы Поэтический вечер</Template>
  <TotalTime>107</TotalTime>
  <Words>506</Words>
  <Application>Microsoft Office PowerPoint</Application>
  <PresentationFormat>Экран (4:3)</PresentationFormat>
  <Paragraphs>9</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Шаблон презентации для уроков русского языка и литературы Поэтический вечер</vt:lpstr>
      <vt:lpstr>Магия слова</vt:lpstr>
      <vt:lpstr>Ровно 80 лет назад родился великий советский поэт ,актер, автор и исполнитель песен Владимир Семенович Высоцкий. В честь этого  события у нас состоялась литературная гостиная. Были упомянуты многие его произведения. Своей  атмосферностью  запомнилось стихотворение„Я был душой дурного общества“, прочитанное Семеновым Евгением. Мы прослушали несколько песен в гениальном исполнении автора Владимира Семеновича Высоцкого. Высоцкий мастерски описывал события войны, будто сам принимал в ней участие. Своей чувственностью поразила Шаяхметова Альфия, исполнив  прекрасное произведение   “Братские могилы“. Поэт отличался своей многогранностью, мог писать на различные темы, в том числе и о дружбе. 11“Б“ и 10 «Б» классы вместе с Сазоновым Сергеем Петровичем дружно исполнили „Песню о друге“. Очень эмоционально инсценировали „Диалог у телевизора“ наши актеры Качанова Анна и Котельников Илья. Улыбку у зрителей вызвало сатирическое стихотворение „Лукоморье“.    Подобные мероприятия очень важны для нас, ведь Высоцкий затрагивал темы актуальные по сей день. Он способен дать совет, научить, поднять настроение и заставить задуматься!  Беккер Ольга, ученица 11 «Б»</vt:lpstr>
      <vt:lpstr>Мне понравились все выступления участников литературного конкурса. Конечно, мне бы хотелось выделить выступление нашего класса, 9 «В». Меня поразила игра Черепановой Алевтины, которая играла госпожу Простакову, играла очень уверенно, выразительно,с эмоциями. Все мои одноклассники сумели на сцене воссоздать атмосферу  далекого 18 века. Все участники конкурса прекрасно сыграли свои роли и красиво прочитали стихи. Хотелось бы, чтобы таких мероприятий было побольше. Спасибо Куляш Хамззеевне за такое красочное мероприятие. Куртоева Лейла, ученица  9 «В» класса  13 февраля в 8 «Б» проходил открытый урок по русскому языку. Было очень интересно и занимательно. Правда, возникли некоторые трудности с толковым словарем В. И. Даля, так как до этого момента работали мы с ним редко.  Понравилось задание с пословицами. Собирать их на время интересно.  Самым интересным конкурсом оказался  конкурс сказок. Ребятам понравилось готовиться, подбирать костюмы и выступать. Очень интересно примерять на себе образ героя сказки.  Урок нам понравился. Кодзоева Карина, ученица 8 «Б» класса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Магия слова</dc:title>
  <dc:creator>16 школа</dc:creator>
  <cp:lastModifiedBy>16 школа</cp:lastModifiedBy>
  <cp:revision>11</cp:revision>
  <dcterms:created xsi:type="dcterms:W3CDTF">2018-02-22T10:43:15Z</dcterms:created>
  <dcterms:modified xsi:type="dcterms:W3CDTF">2018-02-23T09:50:09Z</dcterms:modified>
</cp:coreProperties>
</file>